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1" r:id="rId6"/>
    <p:sldId id="262" r:id="rId7"/>
    <p:sldId id="267" r:id="rId8"/>
    <p:sldId id="268" r:id="rId9"/>
    <p:sldId id="263" r:id="rId10"/>
    <p:sldId id="264" r:id="rId11"/>
    <p:sldId id="265" r:id="rId12"/>
    <p:sldId id="266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93"/>
    <p:restoredTop sz="94777"/>
  </p:normalViewPr>
  <p:slideViewPr>
    <p:cSldViewPr snapToGrid="0" snapToObjects="1">
      <p:cViewPr varScale="1">
        <p:scale>
          <a:sx n="119" d="100"/>
          <a:sy n="119" d="100"/>
        </p:scale>
        <p:origin x="22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53857-FF24-F64E-8D31-96B246FE7FC7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A8589-4DB6-F94F-9D9D-AA9919C65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45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>
            <a:lvl2pPr marL="863600" indent="-373063">
              <a:tabLst/>
              <a:defRPr/>
            </a:lvl2pPr>
            <a:lvl3pPr marL="1204913" indent="-373063">
              <a:tabLst/>
              <a:defRPr/>
            </a:lvl3pPr>
            <a:lvl4pPr marL="1546225" indent="-341313">
              <a:tabLst/>
              <a:defRPr/>
            </a:lvl4pPr>
            <a:lvl5pPr marL="1887538" indent="-37306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42C6571-5E6A-784B-B936-D3B05221CD3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C6C68B0-3C7B-2D49-9F1B-BAA33F74E0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637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httr/vignettes/quickstart.html" TargetMode="External"/><Relationship Id="rId2" Type="http://schemas.openxmlformats.org/officeDocument/2006/relationships/hyperlink" Target="https://medium.freecodecamp.org/what-is-an-api-in-english-please-b880a3214a8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b.rstudio.com/dbi/" TargetMode="External"/><Relationship Id="rId4" Type="http://schemas.openxmlformats.org/officeDocument/2006/relationships/hyperlink" Target="http://docs.ckan.org/en/latest/api/inde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API’s and Database Connectors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Class 5</a:t>
            </a:r>
          </a:p>
        </p:txBody>
      </p:sp>
    </p:spTree>
    <p:extLst>
      <p:ext uri="{BB962C8B-B14F-4D97-AF65-F5344CB8AC3E}">
        <p14:creationId xmlns:p14="http://schemas.microsoft.com/office/powerpoint/2010/main" val="150301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FF0A9-9D47-A146-B70B-3F42B639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4AE9E-0574-464A-AC46-68278C6969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157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0FFB9-0356-534C-BFC6-7A2275DB0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Connectors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D5880-26F3-124F-AB59-5E5566FCC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install a </a:t>
            </a:r>
            <a:r>
              <a:rPr lang="en-US" dirty="0" err="1"/>
              <a:t>unixodbc</a:t>
            </a:r>
            <a:r>
              <a:rPr lang="en-US" dirty="0"/>
              <a:t> driver manager</a:t>
            </a:r>
          </a:p>
          <a:p>
            <a:r>
              <a:rPr lang="en-US" dirty="0"/>
              <a:t>Then you have to install the correct ODBC driver</a:t>
            </a:r>
          </a:p>
          <a:p>
            <a:pPr lvl="1"/>
            <a:r>
              <a:rPr lang="en-US" dirty="0"/>
              <a:t>This will depend on the kind of database you are connecting to</a:t>
            </a:r>
          </a:p>
          <a:p>
            <a:pPr lvl="2"/>
            <a:r>
              <a:rPr lang="en-US" dirty="0"/>
              <a:t>IE: Microsoft SQL Server you can install the </a:t>
            </a:r>
            <a:r>
              <a:rPr lang="en-US" dirty="0" err="1"/>
              <a:t>FreeTDS</a:t>
            </a:r>
            <a:r>
              <a:rPr lang="en-US" dirty="0"/>
              <a:t> driver</a:t>
            </a:r>
          </a:p>
          <a:p>
            <a:pPr lvl="2"/>
            <a:r>
              <a:rPr lang="en-US" dirty="0"/>
              <a:t>Follow the directions carefully</a:t>
            </a:r>
          </a:p>
          <a:p>
            <a:r>
              <a:rPr lang="en-US" dirty="0"/>
              <a:t>Then you need to install the </a:t>
            </a:r>
            <a:r>
              <a:rPr lang="en-US" dirty="0" err="1"/>
              <a:t>odbc</a:t>
            </a:r>
            <a:r>
              <a:rPr lang="en-US" dirty="0"/>
              <a:t> and DBI r packages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76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48BF-E162-3B40-A366-517B7C96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FDF58E-8B94-4D43-9EAD-860D93A44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3115422"/>
            <a:ext cx="9601200" cy="1922556"/>
          </a:xfrm>
        </p:spPr>
      </p:pic>
    </p:spTree>
    <p:extLst>
      <p:ext uri="{BB962C8B-B14F-4D97-AF65-F5344CB8AC3E}">
        <p14:creationId xmlns:p14="http://schemas.microsoft.com/office/powerpoint/2010/main" val="368913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D8D9-9878-4F4F-ACA8-F8CC9C15B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74C30-65B4-F348-969C-91D235D7C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API: </a:t>
            </a:r>
            <a:r>
              <a:rPr lang="en-US" dirty="0">
                <a:hlinkClick r:id="rId2"/>
              </a:rPr>
              <a:t>https://medium.freecodecamp.org/what-is-an-api-in-english-please-b880a3214a82</a:t>
            </a:r>
            <a:endParaRPr lang="en-US" dirty="0"/>
          </a:p>
          <a:p>
            <a:r>
              <a:rPr lang="en-US" dirty="0" err="1"/>
              <a:t>httr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https://cran.r-project.org/web/packages/httr/vignettes/quickstart.html</a:t>
            </a:r>
            <a:endParaRPr lang="en-US" dirty="0"/>
          </a:p>
          <a:p>
            <a:r>
              <a:rPr lang="en-US" dirty="0"/>
              <a:t>WPRDC API Documentation: </a:t>
            </a:r>
            <a:r>
              <a:rPr lang="en-US" dirty="0">
                <a:hlinkClick r:id="rId4"/>
              </a:rPr>
              <a:t>http://docs.ckan.org/en/latest/api/index.html</a:t>
            </a:r>
            <a:endParaRPr lang="en-US" dirty="0"/>
          </a:p>
          <a:p>
            <a:r>
              <a:rPr lang="en-US" dirty="0"/>
              <a:t>DBI: </a:t>
            </a:r>
            <a:r>
              <a:rPr lang="en-US" dirty="0">
                <a:hlinkClick r:id="rId5"/>
              </a:rPr>
              <a:t>https://db.rstudio.com/dbi</a:t>
            </a:r>
            <a:r>
              <a:rPr lang="en-US">
                <a:hlinkClick r:id="rId5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52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3AC26-8F65-E144-B1A5-FA216C21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685F4-AF11-F14C-93E8-FE5CBF4C5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an API?</a:t>
            </a:r>
          </a:p>
          <a:p>
            <a:r>
              <a:rPr lang="en-US" dirty="0" err="1"/>
              <a:t>httr</a:t>
            </a:r>
            <a:r>
              <a:rPr lang="en-US" dirty="0"/>
              <a:t> package &amp; </a:t>
            </a:r>
            <a:r>
              <a:rPr lang="en-US" dirty="0" err="1"/>
              <a:t>jsonlite</a:t>
            </a:r>
            <a:endParaRPr lang="en-US" dirty="0"/>
          </a:p>
          <a:p>
            <a:r>
              <a:rPr lang="en-US" dirty="0"/>
              <a:t>Database Connectors</a:t>
            </a:r>
          </a:p>
          <a:p>
            <a:r>
              <a:rPr lang="en-US" dirty="0" err="1"/>
              <a:t>Dbi</a:t>
            </a:r>
            <a:r>
              <a:rPr lang="en-US" dirty="0"/>
              <a:t> &amp; </a:t>
            </a:r>
            <a:r>
              <a:rPr lang="en-US" dirty="0" err="1"/>
              <a:t>odbc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185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FAEA-6D22-A24C-B916-E4967A1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an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C1E9B-53F6-6843-B6B5-105E0C32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Eh?</a:t>
            </a:r>
          </a:p>
        </p:txBody>
      </p:sp>
    </p:spTree>
    <p:extLst>
      <p:ext uri="{BB962C8B-B14F-4D97-AF65-F5344CB8AC3E}">
        <p14:creationId xmlns:p14="http://schemas.microsoft.com/office/powerpoint/2010/main" val="4161175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222F-15CE-6C4A-B1C9-FEC51E8A1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A28A4-95C1-6646-BB2C-A1CF3B2F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 Programming Interface</a:t>
            </a:r>
          </a:p>
          <a:p>
            <a:r>
              <a:rPr lang="en-US" dirty="0"/>
              <a:t>There are many kinds of API’s</a:t>
            </a:r>
          </a:p>
          <a:p>
            <a:pPr lvl="1"/>
            <a:r>
              <a:rPr lang="en-US" dirty="0"/>
              <a:t>Web service </a:t>
            </a:r>
          </a:p>
          <a:p>
            <a:pPr lvl="2"/>
            <a:r>
              <a:rPr lang="en-US" dirty="0"/>
              <a:t>SOAP, XML-RPC, JSON-RPC, and </a:t>
            </a:r>
            <a:r>
              <a:rPr lang="en-US" b="1" dirty="0"/>
              <a:t>REST</a:t>
            </a:r>
          </a:p>
          <a:p>
            <a:pPr lvl="1"/>
            <a:r>
              <a:rPr lang="en-US" dirty="0"/>
              <a:t>WebSocket</a:t>
            </a:r>
          </a:p>
          <a:p>
            <a:pPr lvl="1"/>
            <a:r>
              <a:rPr lang="en-US" dirty="0"/>
              <a:t>Library-based</a:t>
            </a:r>
          </a:p>
          <a:p>
            <a:pPr lvl="1"/>
            <a:r>
              <a:rPr lang="en-US" dirty="0"/>
              <a:t>Class-based</a:t>
            </a:r>
          </a:p>
          <a:p>
            <a:pPr lvl="1"/>
            <a:r>
              <a:rPr lang="en-US" dirty="0"/>
              <a:t>OS functions and routines</a:t>
            </a:r>
          </a:p>
          <a:p>
            <a:pPr lvl="1"/>
            <a:r>
              <a:rPr lang="en-US" dirty="0"/>
              <a:t>Object remoting</a:t>
            </a:r>
          </a:p>
          <a:p>
            <a:pPr lvl="1"/>
            <a:r>
              <a:rPr lang="en-US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914821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B3B4F-569E-0E46-9390-5F4119733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B1E6A-B39E-7140-9A50-FAA3210E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 points - different URL’s that tell the webserver what data you would like</a:t>
            </a:r>
          </a:p>
          <a:p>
            <a:r>
              <a:rPr lang="en-US" dirty="0"/>
              <a:t>It’s essentially a website where you request different “end points”</a:t>
            </a:r>
          </a:p>
          <a:p>
            <a:r>
              <a:rPr lang="en-US" dirty="0"/>
              <a:t>There are 5 types of Requests you can make</a:t>
            </a:r>
          </a:p>
          <a:p>
            <a:pPr lvl="1"/>
            <a:r>
              <a:rPr lang="en-US" dirty="0"/>
              <a:t>GET (what we will use the most in this course)</a:t>
            </a:r>
          </a:p>
          <a:p>
            <a:pPr lvl="1"/>
            <a:r>
              <a:rPr lang="en-US" dirty="0"/>
              <a:t>POST (sometimes necessary for authentication, if you’re trying to write data somewhere)</a:t>
            </a:r>
          </a:p>
          <a:p>
            <a:pPr lvl="1"/>
            <a:r>
              <a:rPr lang="en-US" dirty="0"/>
              <a:t>PUT</a:t>
            </a:r>
          </a:p>
          <a:p>
            <a:pPr lvl="1"/>
            <a:r>
              <a:rPr lang="en-US" dirty="0"/>
              <a:t>PATCH</a:t>
            </a:r>
          </a:p>
          <a:p>
            <a:pPr lvl="1"/>
            <a:r>
              <a:rPr lang="en-US" dirty="0"/>
              <a:t>DELETE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1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B754-BEE1-B14A-A202-EFB384A02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301A-C6C3-2942-A5B7-05F426BD7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Status codes indicate the result of the HTTP request.</a:t>
            </a:r>
          </a:p>
          <a:p>
            <a:pPr lvl="1"/>
            <a:r>
              <a:rPr lang="en-US" b="1" dirty="0"/>
              <a:t>100’s</a:t>
            </a:r>
            <a:r>
              <a:rPr lang="en-US" dirty="0"/>
              <a:t> - info</a:t>
            </a:r>
          </a:p>
          <a:p>
            <a:pPr lvl="1"/>
            <a:r>
              <a:rPr lang="en-US" b="1" dirty="0"/>
              <a:t>200’s</a:t>
            </a:r>
            <a:r>
              <a:rPr lang="en-US" dirty="0"/>
              <a:t> - success</a:t>
            </a:r>
          </a:p>
          <a:p>
            <a:pPr lvl="1"/>
            <a:r>
              <a:rPr lang="en-US" b="1" dirty="0"/>
              <a:t>300’s</a:t>
            </a:r>
            <a:r>
              <a:rPr lang="en-US" dirty="0"/>
              <a:t> - redirection</a:t>
            </a:r>
          </a:p>
          <a:p>
            <a:pPr lvl="1"/>
            <a:r>
              <a:rPr lang="en-US" b="1" dirty="0"/>
              <a:t>400’s</a:t>
            </a:r>
            <a:r>
              <a:rPr lang="en-US" dirty="0"/>
              <a:t> - client error (you messed up)</a:t>
            </a:r>
          </a:p>
          <a:p>
            <a:pPr lvl="1"/>
            <a:r>
              <a:rPr lang="en-US" b="1" dirty="0"/>
              <a:t>500</a:t>
            </a:r>
            <a:r>
              <a:rPr lang="en-US" dirty="0"/>
              <a:t> ’s- server error (something went wrong on their end, but you still could have messed up)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94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FFDE54-0DE0-044F-968E-1EB39D3DB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Httr</a:t>
            </a:r>
            <a:r>
              <a:rPr lang="en-US" dirty="0"/>
              <a:t> &amp; </a:t>
            </a:r>
            <a:r>
              <a:rPr lang="en-US" dirty="0" err="1"/>
              <a:t>jsonlite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C7D248-434E-814B-A38F-0412E1BB3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53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156D1B-8A65-0C42-9368-A2651328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498024"/>
            <a:ext cx="3656419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dirty="0"/>
              <a:t>A simple GET request</a:t>
            </a:r>
          </a:p>
        </p:txBody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Content Placeholder 10">
            <a:extLst>
              <a:ext uri="{FF2B5EF4-FFF2-40B4-BE49-F238E27FC236}">
                <a16:creationId xmlns:a16="http://schemas.microsoft.com/office/drawing/2014/main" id="{F84B9301-A17A-5447-BAC1-712E6A4A0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76" y="1983924"/>
            <a:ext cx="10225010" cy="439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39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D79787-029D-684B-A68D-10E129BB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/>
              <a:t>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EBDA8-9194-AF4D-9B25-F9073112D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54186" y="4436462"/>
            <a:ext cx="3355942" cy="179465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74A77-F297-5B42-B1A7-2788FF041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66" y="1248631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8507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208</TotalTime>
  <Words>266</Words>
  <Application>Microsoft Macintosh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Franklin Gothic Book</vt:lpstr>
      <vt:lpstr>Crop</vt:lpstr>
      <vt:lpstr>API’s and Database Connectors</vt:lpstr>
      <vt:lpstr>Agenda</vt:lpstr>
      <vt:lpstr>What’s an Api</vt:lpstr>
      <vt:lpstr>API’s</vt:lpstr>
      <vt:lpstr>REST API’s</vt:lpstr>
      <vt:lpstr>Errors</vt:lpstr>
      <vt:lpstr>Httr &amp; jsonlite</vt:lpstr>
      <vt:lpstr>A simple GET request</vt:lpstr>
      <vt:lpstr>Practice</vt:lpstr>
      <vt:lpstr>DBI</vt:lpstr>
      <vt:lpstr>Database Connectors</vt:lpstr>
      <vt:lpstr>Example</vt:lpstr>
      <vt:lpstr>Recommended Reading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Dashboards</dc:title>
  <dc:creator>Arnold, Geoffrey</dc:creator>
  <cp:lastModifiedBy>Arnold, Geoffrey</cp:lastModifiedBy>
  <cp:revision>18</cp:revision>
  <dcterms:created xsi:type="dcterms:W3CDTF">2017-08-13T22:25:31Z</dcterms:created>
  <dcterms:modified xsi:type="dcterms:W3CDTF">2018-08-31T14:15:04Z</dcterms:modified>
</cp:coreProperties>
</file>

<file path=docProps/thumbnail.jpeg>
</file>